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188720"/>
            <a:ext cx="4114800" cy="4114800"/>
          </a:xfrm>
          <a:prstGeom prst="ellipse">
            <a:avLst/>
          </a:prstGeom>
          <a:solidFill>
            <a:srgbClr val="00A89C">
              <a:alpha val="12000"/>
            </a:srgbClr>
          </a:solidFill>
          <a:ln w="12700">
            <a:solidFill>
              <a:srgbClr val="00A89C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457200"/>
            <a:ext cx="2926080" cy="2926080"/>
          </a:xfrm>
          <a:prstGeom prst="ellipse">
            <a:avLst/>
          </a:prstGeom>
          <a:solidFill>
            <a:srgbClr val="F5A623">
              <a:alpha val="10000"/>
            </a:srgbClr>
          </a:solidFill>
          <a:ln w="12700">
            <a:solidFill>
              <a:srgbClr val="F5A623">
                <a:alpha val="1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A89C"/>
          </a:solidFill>
          <a:ln w="12700">
            <a:solidFill>
              <a:srgbClr val="00A89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23E5A"/>
          </a:solidFill>
          <a:ln w="12700">
            <a:solidFill>
              <a:srgbClr val="023E5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502920"/>
            <a:ext cx="685800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Descubre tu perfil,</a:t>
            </a:r>
            <a:endParaRPr lang="en-US" sz="4000" dirty="0"/>
          </a:p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construye tu camino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260604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00A8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Microtaller de Orientación Vocacional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457200" y="3063240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8B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Modalidad híbrida  ·  2 horas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474720"/>
            <a:ext cx="3474720" cy="457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0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 de Orientación y Tutorías  ·  CCH-UNAM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00A89C"/>
          </a:solidFill>
          <a:ln w="12700">
            <a:solidFill>
              <a:srgbClr val="00A89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47472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500" kern="0" dirty="0">
                <a:solidFill>
                  <a:srgbClr val="00A8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Reflexión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A2E5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¿Los ejercicios fueron más difíciles, más fáciles o más o menos como esperabas?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2423160"/>
            <a:ext cx="2743200" cy="2331720"/>
          </a:xfrm>
          <a:prstGeom prst="rect">
            <a:avLst/>
          </a:prstGeom>
          <a:solidFill>
            <a:srgbClr val="EEF4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2423160"/>
            <a:ext cx="2743200" cy="50292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242316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difíciles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2999232"/>
            <a:ext cx="25603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Identificaste una área real de oportunidad.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Eso es valioso.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91840" y="2423160"/>
            <a:ext cx="2743200" cy="2331720"/>
          </a:xfrm>
          <a:prstGeom prst="rect">
            <a:avLst/>
          </a:prstGeom>
          <a:solidFill>
            <a:srgbClr val="EEF4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91840" y="2423160"/>
            <a:ext cx="2743200" cy="502920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242316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esperaba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383280" y="2999232"/>
            <a:ext cx="25603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Tienes claridad de dónde estás.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Ahora sabes qué entrenar.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217920" y="2423160"/>
            <a:ext cx="2743200" cy="2331720"/>
          </a:xfrm>
          <a:prstGeom prst="rect">
            <a:avLst/>
          </a:prstGeom>
          <a:solidFill>
            <a:srgbClr val="EEF4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217920" y="2423160"/>
            <a:ext cx="2743200" cy="502920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242316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fáciles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309360" y="2999232"/>
            <a:ext cx="25603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¡Excelente! Quizá subestimabas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 propia habilidad.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57200" y="4846320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 3  ·  Reflexión post-práctica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 compromiso personal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Completa tu ficha de cierre: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536192"/>
            <a:ext cx="8229600" cy="886968"/>
          </a:xfrm>
          <a:prstGeom prst="rect">
            <a:avLst/>
          </a:prstGeom>
          <a:solidFill>
            <a:srgbClr val="FFFF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536192"/>
            <a:ext cx="128016" cy="8869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" y="164592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carrera que exploré hoy fue: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13232" y="2176272"/>
            <a:ext cx="7132320" cy="22860"/>
          </a:xfrm>
          <a:prstGeom prst="rect">
            <a:avLst/>
          </a:prstGeom>
          <a:solidFill>
            <a:srgbClr val="C0D0E8"/>
          </a:solidFill>
          <a:ln w="12700">
            <a:solidFill>
              <a:srgbClr val="C0D0E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560320"/>
            <a:ext cx="8229600" cy="886968"/>
          </a:xfrm>
          <a:prstGeom prst="rect">
            <a:avLst/>
          </a:prstGeom>
          <a:solidFill>
            <a:srgbClr val="FFFF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560320"/>
            <a:ext cx="128016" cy="8869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13232" y="2670048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habilidad que más necesito desarrollar es: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13232" y="3200400"/>
            <a:ext cx="7132320" cy="22860"/>
          </a:xfrm>
          <a:prstGeom prst="rect">
            <a:avLst/>
          </a:prstGeom>
          <a:solidFill>
            <a:srgbClr val="C0D0E8"/>
          </a:solidFill>
          <a:ln w="12700">
            <a:solidFill>
              <a:srgbClr val="C0D0E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3584448"/>
            <a:ext cx="8229600" cy="886968"/>
          </a:xfrm>
          <a:prstGeom prst="rect">
            <a:avLst/>
          </a:prstGeom>
          <a:solidFill>
            <a:srgbClr val="FFFF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3584448"/>
            <a:ext cx="128016" cy="88696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13232" y="3694176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 semana voy a practicar ___ durante ___ minutos al día.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13232" y="4224528"/>
            <a:ext cx="7132320" cy="22860"/>
          </a:xfrm>
          <a:prstGeom prst="rect">
            <a:avLst/>
          </a:prstGeom>
          <a:solidFill>
            <a:srgbClr val="C0D0E8"/>
          </a:solidFill>
          <a:ln w="12700">
            <a:solidFill>
              <a:srgbClr val="C0D0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84632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 4  ·  Reflexión y compromiso  ·  10 min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E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2743200"/>
            <a:ext cx="5029200" cy="5029200"/>
          </a:xfrm>
          <a:prstGeom prst="ellipse">
            <a:avLst/>
          </a:prstGeom>
          <a:solidFill>
            <a:srgbClr val="00A89C">
              <a:alpha val="12000"/>
            </a:srgbClr>
          </a:solidFill>
          <a:ln w="12700">
            <a:solidFill>
              <a:srgbClr val="00A89C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675120" y="-1645920"/>
            <a:ext cx="4114800" cy="4114800"/>
          </a:xfrm>
          <a:prstGeom prst="ellipse">
            <a:avLst/>
          </a:prstGeom>
          <a:solidFill>
            <a:srgbClr val="F5A623">
              <a:alpha val="10000"/>
            </a:srgbClr>
          </a:solidFill>
          <a:ln w="12700">
            <a:solidFill>
              <a:srgbClr val="F5A623">
                <a:alpha val="1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-41148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0" dirty="0">
                <a:solidFill>
                  <a:srgbClr val="F5A623">
                    <a:alpha val="4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3000" dirty="0"/>
          </a:p>
        </p:txBody>
      </p:sp>
      <p:sp>
        <p:nvSpPr>
          <p:cNvPr id="5" name="Text 3"/>
          <p:cNvSpPr/>
          <p:nvPr/>
        </p:nvSpPr>
        <p:spPr>
          <a:xfrm>
            <a:off x="640080" y="411480"/>
            <a:ext cx="786384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 diferencia entre quien llega a la carrera que quiere y quien no, casi nunca es el talento: es la constancia y la dirección.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640080" y="310896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00A8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Hoy encontraste tu dirección. Ahora comienza la constancia.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40080" y="3794760"/>
            <a:ext cx="5943600" cy="530352"/>
          </a:xfrm>
          <a:prstGeom prst="rect">
            <a:avLst/>
          </a:prstGeom>
          <a:solidFill>
            <a:srgbClr val="00A89C">
              <a:alpha val="20000"/>
            </a:srgbClr>
          </a:solidFill>
          <a:ln w="12700">
            <a:solidFill>
              <a:srgbClr val="00A89C">
                <a:alpha val="4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3813048"/>
            <a:ext cx="56692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Sigue practicando:  [URL del sitio web de orientación]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CCH-UNAM  ·  Área de Orientación y Tutorías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E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2926080"/>
            <a:ext cx="4114800" cy="4114800"/>
          </a:xfrm>
          <a:prstGeom prst="ellipse">
            <a:avLst/>
          </a:prstGeom>
          <a:solidFill>
            <a:srgbClr val="00A89C">
              <a:alpha val="12000"/>
            </a:srgbClr>
          </a:solidFill>
          <a:ln w="12700">
            <a:solidFill>
              <a:srgbClr val="00A89C">
                <a:alpha val="12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-365760"/>
            <a:ext cx="1828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0" dirty="0">
                <a:solidFill>
                  <a:srgbClr val="00A89C">
                    <a:alpha val="45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30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768096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¿Cuántas veces has sentido que</a:t>
            </a:r>
            <a:endParaRPr lang="en-US" sz="3300" dirty="0"/>
          </a:p>
          <a:p>
            <a:pPr algn="ctr"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PROUNAM II no te conoce</a:t>
            </a:r>
            <a:endParaRPr lang="en-US" sz="3300" dirty="0"/>
          </a:p>
          <a:p>
            <a:pPr algn="ctr" indent="0" marL="0">
              <a:buNone/>
            </a:pPr>
            <a:r>
              <a:rPr lang="en-US" sz="3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 verdad?</a:t>
            </a:r>
            <a:endParaRPr lang="en-US" sz="3300" dirty="0"/>
          </a:p>
        </p:txBody>
      </p:sp>
      <p:sp>
        <p:nvSpPr>
          <p:cNvPr id="5" name="Text 3"/>
          <p:cNvSpPr/>
          <p:nvPr/>
        </p:nvSpPr>
        <p:spPr>
          <a:xfrm>
            <a:off x="731520" y="35204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Hoy lo averiguamos juntos.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A89C"/>
          </a:solidFill>
          <a:ln w="12700">
            <a:solidFill>
              <a:srgbClr val="00A89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477316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 0  ·  Encuadre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PROUNAM II mide aptitudes, no conocimientos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aptitudes son capacidades que se pueden desarrollar con práctica constante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463040"/>
            <a:ext cx="155448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0D4E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463040"/>
            <a:ext cx="1554480" cy="548640"/>
          </a:xfrm>
          <a:prstGeom prst="rect">
            <a:avLst/>
          </a:prstGeom>
          <a:solidFill>
            <a:srgbClr val="1A6B8A"/>
          </a:solidFill>
          <a:ln w="12700">
            <a:solidFill>
              <a:srgbClr val="1A6B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46304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RV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20040" y="2084832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Razonamiento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Verbal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2816352"/>
            <a:ext cx="1188720" cy="27432"/>
          </a:xfrm>
          <a:prstGeom prst="rect">
            <a:avLst/>
          </a:prstGeom>
          <a:solidFill>
            <a:srgbClr val="D0E0F0"/>
          </a:solidFill>
          <a:ln w="12700">
            <a:solidFill>
              <a:srgbClr val="D0E0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2907792"/>
            <a:ext cx="1371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Comprensión de textos, vocabulario y analogías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988820" y="1463040"/>
            <a:ext cx="155448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0D4E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988820" y="1463040"/>
            <a:ext cx="1554480" cy="548640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88820" y="146304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RN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988820" y="2084832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Razonamiento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Numérico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2171700" y="2816352"/>
            <a:ext cx="1188720" cy="27432"/>
          </a:xfrm>
          <a:prstGeom prst="rect">
            <a:avLst/>
          </a:prstGeom>
          <a:solidFill>
            <a:srgbClr val="D0E0F0"/>
          </a:solidFill>
          <a:ln w="12700">
            <a:solidFill>
              <a:srgbClr val="D0E0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080260" y="2907792"/>
            <a:ext cx="1371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Series, proporciones y operaciones matemáticas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0" y="1463040"/>
            <a:ext cx="155448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0D4E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0" y="1463040"/>
            <a:ext cx="1554480" cy="548640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0" y="146304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3657600" y="2084832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Razonamiento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Abstracto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840480" y="2816352"/>
            <a:ext cx="1188720" cy="27432"/>
          </a:xfrm>
          <a:prstGeom prst="rect">
            <a:avLst/>
          </a:prstGeom>
          <a:solidFill>
            <a:srgbClr val="D0E0F0"/>
          </a:solidFill>
          <a:ln w="12700">
            <a:solidFill>
              <a:srgbClr val="D0E0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49040" y="2907792"/>
            <a:ext cx="1371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Patrones, figuras, matrices y relaciones lógicas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326380" y="1463040"/>
            <a:ext cx="155448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0D4EE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326380" y="1463040"/>
            <a:ext cx="1554480" cy="548640"/>
          </a:xfrm>
          <a:prstGeom prst="rect">
            <a:avLst/>
          </a:prstGeom>
          <a:solidFill>
            <a:srgbClr val="BA7517"/>
          </a:solidFill>
          <a:ln w="12700">
            <a:solidFill>
              <a:srgbClr val="BA751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326380" y="146304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VP</a:t>
            </a:r>
            <a:endParaRPr lang="en-US" sz="2000" dirty="0"/>
          </a:p>
        </p:txBody>
      </p:sp>
      <p:sp>
        <p:nvSpPr>
          <p:cNvPr id="26" name="Text 24"/>
          <p:cNvSpPr/>
          <p:nvPr/>
        </p:nvSpPr>
        <p:spPr>
          <a:xfrm>
            <a:off x="5326380" y="2084832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Velocidad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Perceptual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509260" y="2816352"/>
            <a:ext cx="1188720" cy="27432"/>
          </a:xfrm>
          <a:prstGeom prst="rect">
            <a:avLst/>
          </a:prstGeom>
          <a:solidFill>
            <a:srgbClr val="D0E0F0"/>
          </a:solidFill>
          <a:ln w="12700">
            <a:solidFill>
              <a:srgbClr val="D0E0F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17820" y="2907792"/>
            <a:ext cx="1371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Rapidez y exactitud al comparar o contar elementos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995160" y="1463040"/>
            <a:ext cx="1554480" cy="2606040"/>
          </a:xfrm>
          <a:prstGeom prst="rect">
            <a:avLst/>
          </a:prstGeom>
          <a:solidFill>
            <a:srgbClr val="FFFFFF"/>
          </a:solidFill>
          <a:ln w="12700">
            <a:solidFill>
              <a:srgbClr val="C0D4EE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995160" y="1463040"/>
            <a:ext cx="1554480" cy="548640"/>
          </a:xfrm>
          <a:prstGeom prst="rect">
            <a:avLst/>
          </a:prstGeom>
          <a:solidFill>
            <a:srgbClr val="8A2050"/>
          </a:solidFill>
          <a:ln w="12700">
            <a:solidFill>
              <a:srgbClr val="8A205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995160" y="1463040"/>
            <a:ext cx="1554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6995160" y="2084832"/>
            <a:ext cx="1554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Ortografía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78040" y="2816352"/>
            <a:ext cx="1188720" cy="27432"/>
          </a:xfrm>
          <a:prstGeom prst="rect">
            <a:avLst/>
          </a:prstGeom>
          <a:solidFill>
            <a:srgbClr val="D0E0F0"/>
          </a:solidFill>
          <a:ln w="12700">
            <a:solidFill>
              <a:srgbClr val="D0E0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086600" y="2907792"/>
            <a:ext cx="1371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Tildación, uso de b/v, h y otras reglas de escritura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0040" y="4736592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0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 0  ·  Encuadre conceptual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45720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5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320040" y="868680"/>
            <a:ext cx="356616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“O tienes la habilidad de nacimiento,</a:t>
            </a:r>
            <a:endParaRPr lang="en-US" sz="2100" dirty="0"/>
          </a:p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 no la tienes.”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320040" y="2651760"/>
            <a:ext cx="3017520" cy="36576"/>
          </a:xfrm>
          <a:prstGeom prst="rect">
            <a:avLst/>
          </a:prstGeom>
          <a:solidFill>
            <a:srgbClr val="F5A623">
              <a:alpha val="45000"/>
            </a:srgbClr>
          </a:solidFill>
          <a:ln w="12700">
            <a:solidFill>
              <a:srgbClr val="F5A623">
                <a:alpha val="45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2788920"/>
            <a:ext cx="3566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8B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 creencia paraliza.</a:t>
            </a:r>
            <a:endParaRPr lang="en-US" sz="1400" dirty="0"/>
          </a:p>
          <a:p>
            <a:pPr algn="l" indent="0" marL="0">
              <a:buNone/>
            </a:pPr>
            <a:r>
              <a:rPr lang="en-US" sz="1400" i="1" dirty="0">
                <a:solidFill>
                  <a:srgbClr val="8BAA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está equivocada.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343400" y="457200"/>
            <a:ext cx="4572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500" kern="0" dirty="0">
                <a:solidFill>
                  <a:srgbClr val="00A8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REALIDAD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343400" y="868680"/>
            <a:ext cx="4572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1A2E5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 cerebro cambia</a:t>
            </a:r>
            <a:endParaRPr lang="en-US" sz="2800" dirty="0"/>
          </a:p>
          <a:p>
            <a:pPr algn="l" indent="0" marL="0">
              <a:buNone/>
            </a:pPr>
            <a:r>
              <a:rPr lang="en-US" sz="2800" b="1" dirty="0">
                <a:solidFill>
                  <a:srgbClr val="1A2E5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 la práctica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343400" y="2194560"/>
            <a:ext cx="4572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aptitudes son capacidades, no rasgos fijos de nacimiento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neuroplasticidad demuestra que el cerebro se reorganiza con el entrenamiento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resultado bajo en PROUNAM II es el punto de partida, no el destino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0" y="4709160"/>
            <a:ext cx="9144000" cy="434340"/>
          </a:xfrm>
          <a:prstGeom prst="rect">
            <a:avLst/>
          </a:prstGeom>
          <a:solidFill>
            <a:srgbClr val="F0F4FA"/>
          </a:solidFill>
          <a:ln w="6350">
            <a:solidFill>
              <a:srgbClr val="C8D8E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4736592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 1  ·  Desmontando el mito del talento innato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23E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3200400"/>
            <a:ext cx="4572000" cy="4572000"/>
          </a:xfrm>
          <a:prstGeom prst="ellipse">
            <a:avLst/>
          </a:prstGeom>
          <a:solidFill>
            <a:srgbClr val="00A89C">
              <a:alpha val="13000"/>
            </a:srgbClr>
          </a:solidFill>
          <a:ln w="12700">
            <a:solidFill>
              <a:srgbClr val="00A89C">
                <a:alpha val="13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-1371600"/>
            <a:ext cx="4114800" cy="4114800"/>
          </a:xfrm>
          <a:prstGeom prst="ellipse">
            <a:avLst/>
          </a:prstGeom>
          <a:solidFill>
            <a:srgbClr val="F5A623">
              <a:alpha val="10000"/>
            </a:srgbClr>
          </a:solidFill>
          <a:ln w="12700">
            <a:solidFill>
              <a:srgbClr val="F5A623">
                <a:alpha val="1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36576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600" kern="0" dirty="0">
                <a:solidFill>
                  <a:srgbClr val="00A8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NEUROPLASTICIDAD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31520" y="822960"/>
            <a:ext cx="7680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 cerebro que practica</a:t>
            </a:r>
            <a:endParaRPr lang="en-US" sz="3800" dirty="0"/>
          </a:p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cambia su estructura.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1371600" y="2788920"/>
            <a:ext cx="64008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«Las habilidades cognitivas como el razonamiento y la atención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i="1" dirty="0">
                <a:solidFill>
                  <a:srgbClr val="A0C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pueden fortalecerse con ejercicio constante y sistemático.»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371600" y="406908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Esto aplica a todas las aptitudes que evalúa PROUNAM II.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A89C"/>
          </a:solidFill>
          <a:ln w="12700">
            <a:solidFill>
              <a:srgbClr val="00A89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477316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023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 1  ·  El cerebro puede cambiar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¿Cómo usar la herramienta?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47472" y="1261872"/>
            <a:ext cx="2606040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ED0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303020" y="1536192"/>
            <a:ext cx="694944" cy="694944"/>
          </a:xfrm>
          <a:prstGeom prst="ellipse">
            <a:avLst/>
          </a:prstGeom>
          <a:solidFill>
            <a:srgbClr val="1A6B8A"/>
          </a:solidFill>
          <a:ln w="12700">
            <a:solidFill>
              <a:srgbClr val="1A6B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03020" y="1536192"/>
            <a:ext cx="69494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47472" y="235915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Elige tu carrera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84632" y="2907792"/>
            <a:ext cx="2331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 la carrera que más te interesa entre las opciones disponibles de la UNAM.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127248" y="1261872"/>
            <a:ext cx="2606040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ED0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082796" y="1536192"/>
            <a:ext cx="694944" cy="694944"/>
          </a:xfrm>
          <a:prstGeom prst="ellipse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082796" y="1536192"/>
            <a:ext cx="69494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127248" y="235915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 tu perfil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264408" y="2907792"/>
            <a:ext cx="2331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Conoce qué habilidades son clave para esa carrera y en qué nivel se requieren.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907024" y="1261872"/>
            <a:ext cx="2606040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ED0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862572" y="1536192"/>
            <a:ext cx="694944" cy="694944"/>
          </a:xfrm>
          <a:prstGeom prst="ellipse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62572" y="1536192"/>
            <a:ext cx="69494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907024" y="2359152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Practica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044184" y="2907792"/>
            <a:ext cx="2331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Elige una habilidad y resuelve los 3 ejercicios de práctica que ofrece la herramienta.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47472" y="4535424"/>
            <a:ext cx="8458200" cy="429768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553712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0A8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Sitio web:  [URL del sitio web de orientación]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0"/>
            <a:ext cx="84124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Abre la herramienta ahora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20116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0A8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Instrucción: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481328"/>
            <a:ext cx="5303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 la carrera que más te interesa hoy. No pienses si "puedes" o "no puedes" entrar: eso no importa en este momento. Lo que importa es identificar qué habilidades requiere esa carrera y cuál es tu área de oportunidad.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3017520"/>
            <a:ext cx="4206240" cy="1783080"/>
          </a:xfrm>
          <a:prstGeom prst="rect">
            <a:avLst/>
          </a:prstGeom>
          <a:solidFill>
            <a:srgbClr val="EEF4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310896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Presenciales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94360" y="3493008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Abre el sitio web en tu dispositivo y comienza a explorar.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892040" y="3017520"/>
            <a:ext cx="4206240" cy="1783080"/>
          </a:xfrm>
          <a:prstGeom prst="rect">
            <a:avLst/>
          </a:prstGeom>
          <a:solidFill>
            <a:srgbClr val="FFF8EC"/>
          </a:solidFill>
          <a:ln w="9525">
            <a:solidFill>
              <a:srgbClr val="F0D0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0" y="310896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7A4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Remotos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29200" y="3493008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link está en el chat de la plataforma. Haz clic y explora.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 2  ·  Exploración individual  ·  30 min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E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2560320"/>
            <a:ext cx="4114800" cy="4114800"/>
          </a:xfrm>
          <a:prstGeom prst="ellipse">
            <a:avLst/>
          </a:prstGeom>
          <a:solidFill>
            <a:srgbClr val="00A89C">
              <a:alpha val="12000"/>
            </a:srgbClr>
          </a:solidFill>
          <a:ln w="12700">
            <a:solidFill>
              <a:srgbClr val="00A89C">
                <a:alpha val="12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47472"/>
            <a:ext cx="4572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PLENARIA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7498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¿Qué carrera elegiste?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600200"/>
            <a:ext cx="7498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00A89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¿Qué habilidad del perfil te sorprendió más?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48640" y="2743200"/>
            <a:ext cx="4023360" cy="173736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283464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Presenciales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3218688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C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Comparte en voz alta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BC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el grupo.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46320" y="2743200"/>
            <a:ext cx="4023360" cy="1737360"/>
          </a:xfrm>
          <a:prstGeom prst="rect">
            <a:avLst/>
          </a:prstGeom>
          <a:solidFill>
            <a:srgbClr val="00A89C">
              <a:alpha val="18000"/>
            </a:srgbClr>
          </a:solidFill>
          <a:ln w="12700">
            <a:solidFill>
              <a:srgbClr val="00A89C">
                <a:alpha val="3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83480" y="2834640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Remotos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983480" y="3218688"/>
            <a:ext cx="3657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BC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Escribe tu respuesta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BC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el chat de la plataforma.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0A89C"/>
          </a:solidFill>
          <a:ln w="12700">
            <a:solidFill>
              <a:srgbClr val="00A89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4773168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E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 2  ·  Socialización en plenaria  ·  10 min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E5A"/>
          </a:solidFill>
          <a:ln w="12700">
            <a:solidFill>
              <a:srgbClr val="1A2E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Practica una habilidad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Elige la habilidad que más necesitas para tu carrera de interés — o la que identificaste como tu área de oportunidad en PROUNAM II.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847088"/>
            <a:ext cx="8229600" cy="731520"/>
          </a:xfrm>
          <a:prstGeom prst="rect">
            <a:avLst/>
          </a:prstGeom>
          <a:solidFill>
            <a:srgbClr val="FFFF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847088"/>
            <a:ext cx="109728" cy="731520"/>
          </a:xfrm>
          <a:prstGeom prst="rect">
            <a:avLst/>
          </a:prstGeom>
          <a:solidFill>
            <a:srgbClr val="1A6B8A"/>
          </a:solidFill>
          <a:ln w="12700">
            <a:solidFill>
              <a:srgbClr val="1A6B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847088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234440" y="1847088"/>
            <a:ext cx="7223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 clic en Practicar junto a la habilidad que elegiste en tu perfil.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2706624"/>
            <a:ext cx="8229600" cy="731520"/>
          </a:xfrm>
          <a:prstGeom prst="rect">
            <a:avLst/>
          </a:prstGeom>
          <a:solidFill>
            <a:srgbClr val="FFFF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706624"/>
            <a:ext cx="109728" cy="731520"/>
          </a:xfrm>
          <a:prstGeom prst="rect">
            <a:avLst/>
          </a:prstGeom>
          <a:solidFill>
            <a:srgbClr val="0F6E56"/>
          </a:solidFill>
          <a:ln w="12700">
            <a:solidFill>
              <a:srgbClr val="0F6E5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2706624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F6E5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234440" y="2706624"/>
            <a:ext cx="7223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Resuelve los 3 ejercicios. Después de cada respuesta verás la explicación.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566160"/>
            <a:ext cx="8229600" cy="731520"/>
          </a:xfrm>
          <a:prstGeom prst="rect">
            <a:avLst/>
          </a:prstGeom>
          <a:solidFill>
            <a:srgbClr val="FFFFFF"/>
          </a:solidFill>
          <a:ln w="9525">
            <a:solidFill>
              <a:srgbClr val="BED0E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3566160"/>
            <a:ext cx="109728" cy="731520"/>
          </a:xfrm>
          <a:prstGeom prst="rect">
            <a:avLst/>
          </a:prstGeom>
          <a:solidFill>
            <a:srgbClr val="534AB7"/>
          </a:solidFill>
          <a:ln w="12700">
            <a:solidFill>
              <a:srgbClr val="534AB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566160"/>
            <a:ext cx="502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234440" y="3566160"/>
            <a:ext cx="7223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 trata de hacerlos perfectos la primera vez: se trata de activar esa habilidad.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4846320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 3  ·  Práctica guiada  ·  25 min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Descubre tu perfil, construye tu camino</dc:title>
  <dc:subject>PptxGenJS Presentation</dc:subject>
  <dc:creator>Área de Orientación y Tutorías · CCH-UNAM</dc:creator>
  <cp:lastModifiedBy>Área de Orientación y Tutorías · CCH-UNAM</cp:lastModifiedBy>
  <cp:revision>1</cp:revision>
  <dcterms:created xsi:type="dcterms:W3CDTF">2026-05-21T21:08:03Z</dcterms:created>
  <dcterms:modified xsi:type="dcterms:W3CDTF">2026-05-21T21:08:03Z</dcterms:modified>
</cp:coreProperties>
</file>